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4" r:id="rId8"/>
    <p:sldId id="265" r:id="rId9"/>
    <p:sldId id="267" r:id="rId10"/>
    <p:sldId id="271" r:id="rId11"/>
    <p:sldId id="266" r:id="rId12"/>
    <p:sldId id="268" r:id="rId13"/>
    <p:sldId id="269" r:id="rId14"/>
    <p:sldId id="270" r:id="rId15"/>
    <p:sldId id="262" r:id="rId16"/>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showGuides="1">
      <p:cViewPr varScale="1">
        <p:scale>
          <a:sx n="82" d="100"/>
          <a:sy n="82" d="100"/>
        </p:scale>
        <p:origin x="643"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jpg>
</file>

<file path=ppt/media/image14.jpeg>
</file>

<file path=ppt/media/image15.jpeg>
</file>

<file path=ppt/media/image2.jpeg>
</file>

<file path=ppt/media/image3.jpe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2DDA8-37DE-4C07-94E7-2FDFDF1B43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F2F408A3-7C2E-44E6-AC66-AFFBAD632B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293317A7-5F4E-47F3-AB80-3D71A1C3A615}"/>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20EE6100-0ED4-4B0F-A593-18509EA0293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75EC979-AD42-4998-9465-BB80403332C1}"/>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474102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5434A-E045-449C-B3C5-4698CDC62719}"/>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4403BF1-DED4-4B26-BFD3-CD7B0CF72DB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AA65538E-16F6-4A3B-A009-A070011A21E1}"/>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E5682959-C3EB-4EEA-8F80-F45362B002DB}"/>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461EC27-6C14-4E51-BF76-35EB33EDB8D7}"/>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1927801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4A5B1A-3D83-4BCB-A250-9053863DBB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ECADCC7A-A410-4938-9935-11C700CE3AA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87864DE-46DA-4F49-80A4-D0B2455B6B9F}"/>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A5DF4ECD-162F-498E-92F9-F07D72918313}"/>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774AB88-5703-4C0D-8665-1DCEC79AA705}"/>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2004929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7A1EF-6672-45DC-868E-727B49664B4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6D4F5780-81A2-4442-8CD5-CD96B1F1DA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3C36FFE2-7D79-4F6E-96B6-7F1E706EA322}"/>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F7D9D4DE-7C79-4589-AB2B-A5D7023F3621}"/>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EBAAA92A-6DF5-446C-8906-23A377C3438B}"/>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3325802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66C7B-1416-4C8F-A518-858D90F40D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508E204D-DAE8-4408-8056-9E1F4C00ED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DCF774D-B692-473E-AFCB-90958D01DA9D}"/>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9544BDF0-1EFB-4824-A31C-315D8546029B}"/>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F0760714-C08C-4FF2-B09B-8FD37B6C0A99}"/>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4217193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86839-A521-42E9-B1ED-E15CB468A396}"/>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B49043E3-0C07-489D-A3B4-0A62F4A0C7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E6B2F41E-2A08-4A84-B97E-B6B4F92428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BD9CF38D-B74E-49D9-9621-E80ED1CA8EBB}"/>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6" name="Footer Placeholder 5">
            <a:extLst>
              <a:ext uri="{FF2B5EF4-FFF2-40B4-BE49-F238E27FC236}">
                <a16:creationId xmlns:a16="http://schemas.microsoft.com/office/drawing/2014/main" id="{3178FF4A-EB8A-4BF0-A1D7-ADCD6C490C97}"/>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E39FAABE-4FF0-4045-8BEC-7F4C0F90D21C}"/>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1362361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B2394-5D18-4760-AD17-356BF39339B3}"/>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BBA9A006-9F5C-4E8E-83D6-E992933B46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4C47E5-7940-40FC-8B77-D9A0E7055F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3D07D07B-7E4F-4178-9924-B760A08C2A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BB2E12-FA2D-4171-A46C-3D82AAF891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2FEFAC13-3916-4DFB-96C3-1D14F35E52E6}"/>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8" name="Footer Placeholder 7">
            <a:extLst>
              <a:ext uri="{FF2B5EF4-FFF2-40B4-BE49-F238E27FC236}">
                <a16:creationId xmlns:a16="http://schemas.microsoft.com/office/drawing/2014/main" id="{4EDF7086-8E8F-4626-BA23-605A1C118189}"/>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4BA2523B-3AB3-4A0C-98F1-FBA65B215C89}"/>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2071021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CE266-7BF4-4265-9C39-FFD2FFA2076C}"/>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21776A7F-5374-4168-81F2-43D4DC7E0A55}"/>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4" name="Footer Placeholder 3">
            <a:extLst>
              <a:ext uri="{FF2B5EF4-FFF2-40B4-BE49-F238E27FC236}">
                <a16:creationId xmlns:a16="http://schemas.microsoft.com/office/drawing/2014/main" id="{9B93E632-498E-45FD-AAC6-D8DA881636E8}"/>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A647E5C0-2C7C-4667-80B0-479B81C61389}"/>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143503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61C839-57D0-4905-9A6F-47853F2B6E02}"/>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3" name="Footer Placeholder 2">
            <a:extLst>
              <a:ext uri="{FF2B5EF4-FFF2-40B4-BE49-F238E27FC236}">
                <a16:creationId xmlns:a16="http://schemas.microsoft.com/office/drawing/2014/main" id="{F6F37620-5E38-4DE0-9972-2282458D9910}"/>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C12458DD-C778-43E5-BF7F-93BB468EB488}"/>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358672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49DBB-1CD1-409A-8FDE-3B8F86F974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BA20F1E3-9CFA-400D-9171-F8B481088D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425286BB-E68D-40D7-B4C8-7491F18CFB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E11240-F341-4F4B-8D35-23773A65DD3F}"/>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6" name="Footer Placeholder 5">
            <a:extLst>
              <a:ext uri="{FF2B5EF4-FFF2-40B4-BE49-F238E27FC236}">
                <a16:creationId xmlns:a16="http://schemas.microsoft.com/office/drawing/2014/main" id="{774EAB0D-1CB0-4176-8CF4-4AF1E29CCA65}"/>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A1192C0E-31FD-41EE-BD14-F509EE73B623}"/>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2245649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3ED9-B910-4146-9635-DBD8FC7666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E0633649-5B51-4C3F-8D90-6692AD3829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CBEC93FA-2E89-490D-A5E1-E8973EB24A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65F3F7-C25A-4A93-9FA1-942CE0B749F4}"/>
              </a:ext>
            </a:extLst>
          </p:cNvPr>
          <p:cNvSpPr>
            <a:spLocks noGrp="1"/>
          </p:cNvSpPr>
          <p:nvPr>
            <p:ph type="dt" sz="half" idx="10"/>
          </p:nvPr>
        </p:nvSpPr>
        <p:spPr/>
        <p:txBody>
          <a:bodyPr/>
          <a:lstStyle/>
          <a:p>
            <a:fld id="{67AB1066-01C0-4FBA-A94C-4AB2919182D2}" type="datetimeFigureOut">
              <a:rPr lang="vi-VN" smtClean="0"/>
              <a:t>30/08/2021</a:t>
            </a:fld>
            <a:endParaRPr lang="vi-VN"/>
          </a:p>
        </p:txBody>
      </p:sp>
      <p:sp>
        <p:nvSpPr>
          <p:cNvPr id="6" name="Footer Placeholder 5">
            <a:extLst>
              <a:ext uri="{FF2B5EF4-FFF2-40B4-BE49-F238E27FC236}">
                <a16:creationId xmlns:a16="http://schemas.microsoft.com/office/drawing/2014/main" id="{3B598511-BF76-40FF-A364-D02F932667F4}"/>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B4FBAE85-2B81-48AA-BB11-F48367B05216}"/>
              </a:ext>
            </a:extLst>
          </p:cNvPr>
          <p:cNvSpPr>
            <a:spLocks noGrp="1"/>
          </p:cNvSpPr>
          <p:nvPr>
            <p:ph type="sldNum" sz="quarter" idx="12"/>
          </p:nvPr>
        </p:nvSpPr>
        <p:spPr/>
        <p:txBody>
          <a:bodyPr/>
          <a:lstStyle/>
          <a:p>
            <a:fld id="{0D4E7174-EE90-43B7-9B9D-8DBEE44A5B91}" type="slidenum">
              <a:rPr lang="vi-VN" smtClean="0"/>
              <a:t>‹#›</a:t>
            </a:fld>
            <a:endParaRPr lang="vi-VN"/>
          </a:p>
        </p:txBody>
      </p:sp>
    </p:spTree>
    <p:extLst>
      <p:ext uri="{BB962C8B-B14F-4D97-AF65-F5344CB8AC3E}">
        <p14:creationId xmlns:p14="http://schemas.microsoft.com/office/powerpoint/2010/main" val="1967676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DE2F30-F88B-4AC1-BD51-71B414B0B7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BD8510D0-80B7-4BD5-93B1-7C0D2B1D2C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D1A017E6-5E48-40CD-90B6-821A84F831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AB1066-01C0-4FBA-A94C-4AB2919182D2}" type="datetimeFigureOut">
              <a:rPr lang="vi-VN" smtClean="0"/>
              <a:t>30/08/2021</a:t>
            </a:fld>
            <a:endParaRPr lang="vi-VN"/>
          </a:p>
        </p:txBody>
      </p:sp>
      <p:sp>
        <p:nvSpPr>
          <p:cNvPr id="5" name="Footer Placeholder 4">
            <a:extLst>
              <a:ext uri="{FF2B5EF4-FFF2-40B4-BE49-F238E27FC236}">
                <a16:creationId xmlns:a16="http://schemas.microsoft.com/office/drawing/2014/main" id="{3126303F-1D3E-4E0F-A623-63781AAE76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3B60280F-C820-4806-A1DD-715D57E957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4E7174-EE90-43B7-9B9D-8DBEE44A5B91}" type="slidenum">
              <a:rPr lang="vi-VN" smtClean="0"/>
              <a:t>‹#›</a:t>
            </a:fld>
            <a:endParaRPr lang="vi-VN"/>
          </a:p>
        </p:txBody>
      </p:sp>
    </p:spTree>
    <p:extLst>
      <p:ext uri="{BB962C8B-B14F-4D97-AF65-F5344CB8AC3E}">
        <p14:creationId xmlns:p14="http://schemas.microsoft.com/office/powerpoint/2010/main" val="3220722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The Best Hotels in the World: 2020 Readers&amp;#39; Choice Awards | Condé Nast  Traveler">
            <a:extLst>
              <a:ext uri="{FF2B5EF4-FFF2-40B4-BE49-F238E27FC236}">
                <a16:creationId xmlns:a16="http://schemas.microsoft.com/office/drawing/2014/main" id="{8BAB6EE1-5EA7-4946-86F3-281081889446}"/>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1477" b="1821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E657170-2BD0-4860-8139-E371EAE4B981}"/>
              </a:ext>
            </a:extLst>
          </p:cNvPr>
          <p:cNvSpPr>
            <a:spLocks noGrp="1"/>
          </p:cNvSpPr>
          <p:nvPr>
            <p:ph type="ctrTitle"/>
          </p:nvPr>
        </p:nvSpPr>
        <p:spPr>
          <a:xfrm>
            <a:off x="1524000" y="1122362"/>
            <a:ext cx="9144000" cy="2900518"/>
          </a:xfrm>
        </p:spPr>
        <p:txBody>
          <a:bodyPr>
            <a:normAutofit/>
          </a:bodyPr>
          <a:lstStyle/>
          <a:p>
            <a:r>
              <a:rPr lang="en-US" b="1">
                <a:solidFill>
                  <a:srgbClr val="FFFFFF"/>
                </a:solidFill>
              </a:rPr>
              <a:t>HOTEL REVENUE MANAGEMENT ANALYSIS</a:t>
            </a:r>
            <a:endParaRPr lang="vi-VN" b="1">
              <a:solidFill>
                <a:srgbClr val="FFFFFF"/>
              </a:solidFill>
            </a:endParaRPr>
          </a:p>
        </p:txBody>
      </p:sp>
      <p:sp>
        <p:nvSpPr>
          <p:cNvPr id="3" name="Subtitle 2">
            <a:extLst>
              <a:ext uri="{FF2B5EF4-FFF2-40B4-BE49-F238E27FC236}">
                <a16:creationId xmlns:a16="http://schemas.microsoft.com/office/drawing/2014/main" id="{559A5C55-DA5F-4CE2-9D5C-ED3C535BB943}"/>
              </a:ext>
            </a:extLst>
          </p:cNvPr>
          <p:cNvSpPr>
            <a:spLocks noGrp="1"/>
          </p:cNvSpPr>
          <p:nvPr>
            <p:ph type="subTitle" idx="1"/>
          </p:nvPr>
        </p:nvSpPr>
        <p:spPr>
          <a:xfrm>
            <a:off x="1524000" y="4159404"/>
            <a:ext cx="9144000" cy="1098395"/>
          </a:xfrm>
        </p:spPr>
        <p:txBody>
          <a:bodyPr>
            <a:normAutofit/>
          </a:bodyPr>
          <a:lstStyle/>
          <a:p>
            <a:endParaRPr lang="vi-VN">
              <a:solidFill>
                <a:srgbClr val="FFFFFF"/>
              </a:solidFill>
            </a:endParaRPr>
          </a:p>
        </p:txBody>
      </p:sp>
    </p:spTree>
    <p:extLst>
      <p:ext uri="{BB962C8B-B14F-4D97-AF65-F5344CB8AC3E}">
        <p14:creationId xmlns:p14="http://schemas.microsoft.com/office/powerpoint/2010/main" val="300932148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iscussion groups | Icsi">
            <a:extLst>
              <a:ext uri="{FF2B5EF4-FFF2-40B4-BE49-F238E27FC236}">
                <a16:creationId xmlns:a16="http://schemas.microsoft.com/office/drawing/2014/main" id="{6F63E3D5-3CD1-4CD1-B925-38B03F31ED9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910" r="859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29"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A8044F-B4FF-4AD2-9886-0CA7BDB02E52}"/>
              </a:ext>
            </a:extLst>
          </p:cNvPr>
          <p:cNvSpPr>
            <a:spLocks noGrp="1"/>
          </p:cNvSpPr>
          <p:nvPr>
            <p:ph type="title"/>
          </p:nvPr>
        </p:nvSpPr>
        <p:spPr>
          <a:xfrm>
            <a:off x="716899" y="448109"/>
            <a:ext cx="3822189" cy="1305055"/>
          </a:xfrm>
        </p:spPr>
        <p:txBody>
          <a:bodyPr>
            <a:normAutofit/>
          </a:bodyPr>
          <a:lstStyle/>
          <a:p>
            <a:r>
              <a:rPr lang="en-US" sz="4800" b="1"/>
              <a:t>5.DISCUSSION</a:t>
            </a:r>
            <a:endParaRPr lang="vi-VN" sz="4800"/>
          </a:p>
        </p:txBody>
      </p:sp>
      <p:sp>
        <p:nvSpPr>
          <p:cNvPr id="3" name="Content Placeholder 2">
            <a:extLst>
              <a:ext uri="{FF2B5EF4-FFF2-40B4-BE49-F238E27FC236}">
                <a16:creationId xmlns:a16="http://schemas.microsoft.com/office/drawing/2014/main" id="{8F338CA7-FA0A-45DF-A5AB-2DFDC6529ED7}"/>
              </a:ext>
            </a:extLst>
          </p:cNvPr>
          <p:cNvSpPr>
            <a:spLocks noGrp="1"/>
          </p:cNvSpPr>
          <p:nvPr>
            <p:ph idx="1"/>
          </p:nvPr>
        </p:nvSpPr>
        <p:spPr>
          <a:xfrm>
            <a:off x="716902" y="1753164"/>
            <a:ext cx="3929743" cy="4058674"/>
          </a:xfrm>
        </p:spPr>
        <p:txBody>
          <a:bodyPr>
            <a:normAutofit/>
          </a:bodyPr>
          <a:lstStyle/>
          <a:p>
            <a:r>
              <a:rPr lang="en-US"/>
              <a:t>What’s the difference between City Hotel and Resort Hotel. How does it affect Travel Industry?</a:t>
            </a:r>
          </a:p>
          <a:p>
            <a:r>
              <a:rPr lang="en-US"/>
              <a:t>How to deal with challenges of Covid-19 in Travel Industry?</a:t>
            </a:r>
          </a:p>
          <a:p>
            <a:endParaRPr lang="en-US"/>
          </a:p>
          <a:p>
            <a:endParaRPr lang="vi-VN"/>
          </a:p>
        </p:txBody>
      </p:sp>
    </p:spTree>
    <p:extLst>
      <p:ext uri="{BB962C8B-B14F-4D97-AF65-F5344CB8AC3E}">
        <p14:creationId xmlns:p14="http://schemas.microsoft.com/office/powerpoint/2010/main" val="1479638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BGRectangle">
            <a:extLst>
              <a:ext uri="{FF2B5EF4-FFF2-40B4-BE49-F238E27FC236}">
                <a16:creationId xmlns:a16="http://schemas.microsoft.com/office/drawing/2014/main" id="{25E8815A-9407-4234-B08F-A1E49DCD7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6182"/>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7" name="Rectangle 136">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22" name="Picture 2" descr="Difference between Hotel and Resort: Definitive Guideline">
            <a:extLst>
              <a:ext uri="{FF2B5EF4-FFF2-40B4-BE49-F238E27FC236}">
                <a16:creationId xmlns:a16="http://schemas.microsoft.com/office/drawing/2014/main" id="{796F0F96-3C2B-4F44-ADB7-6ED2160FF7F4}"/>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r="888" b="-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0919330-C4D8-4095-9200-D37FE1F28965}"/>
              </a:ext>
            </a:extLst>
          </p:cNvPr>
          <p:cNvSpPr>
            <a:spLocks noGrp="1"/>
          </p:cNvSpPr>
          <p:nvPr>
            <p:ph type="title"/>
          </p:nvPr>
        </p:nvSpPr>
        <p:spPr>
          <a:xfrm>
            <a:off x="838200" y="963877"/>
            <a:ext cx="3494362" cy="4930246"/>
          </a:xfrm>
        </p:spPr>
        <p:txBody>
          <a:bodyPr>
            <a:normAutofit/>
          </a:bodyPr>
          <a:lstStyle/>
          <a:p>
            <a:pPr algn="r"/>
            <a:r>
              <a:rPr lang="en-US" b="1">
                <a:solidFill>
                  <a:schemeClr val="bg1"/>
                </a:solidFill>
              </a:rPr>
              <a:t>DIFFERENCE BETWEEN HOTEL AND RESORT</a:t>
            </a:r>
            <a:endParaRPr lang="vi-VN" b="1">
              <a:solidFill>
                <a:schemeClr val="bg1"/>
              </a:solidFill>
            </a:endParaRPr>
          </a:p>
        </p:txBody>
      </p:sp>
      <p:sp>
        <p:nvSpPr>
          <p:cNvPr id="139" name="!!Line">
            <a:extLst>
              <a:ext uri="{FF2B5EF4-FFF2-40B4-BE49-F238E27FC236}">
                <a16:creationId xmlns:a16="http://schemas.microsoft.com/office/drawing/2014/main" id="{C9C56819-FD02-4626-ABF5-85C7463C9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0580" y="2057400"/>
            <a:ext cx="27432" cy="2743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1C4D509-41F7-4B24-AE94-515782189A03}"/>
              </a:ext>
            </a:extLst>
          </p:cNvPr>
          <p:cNvSpPr>
            <a:spLocks noGrp="1"/>
          </p:cNvSpPr>
          <p:nvPr>
            <p:ph idx="1"/>
          </p:nvPr>
        </p:nvSpPr>
        <p:spPr>
          <a:xfrm>
            <a:off x="4911429" y="1137919"/>
            <a:ext cx="6714659" cy="5100321"/>
          </a:xfrm>
        </p:spPr>
        <p:txBody>
          <a:bodyPr anchor="ctr">
            <a:normAutofit/>
          </a:bodyPr>
          <a:lstStyle/>
          <a:p>
            <a:r>
              <a:rPr lang="en-US" sz="2400">
                <a:solidFill>
                  <a:schemeClr val="bg1"/>
                </a:solidFill>
              </a:rPr>
              <a:t>A hotel is a place near the center downtown that provides lodgings, or sleeping accommodations, to its patrons.</a:t>
            </a:r>
          </a:p>
          <a:p>
            <a:r>
              <a:rPr lang="en-US" sz="2400">
                <a:solidFill>
                  <a:schemeClr val="bg1"/>
                </a:solidFill>
              </a:rPr>
              <a:t>A resort is a space, similar to a hotel, that offers relaxation or recreation to its patrons. The activities in here depend upon the environment (rainforest, beach…).</a:t>
            </a:r>
          </a:p>
          <a:p>
            <a:r>
              <a:rPr lang="en-US" sz="2400">
                <a:solidFill>
                  <a:schemeClr val="bg1"/>
                </a:solidFill>
              </a:rPr>
              <a:t>Hotels cater to travellers who need a place to spend the night at a certain destination. Resorts often have a more spacious layout, offering their guests everything they need in one place.</a:t>
            </a:r>
            <a:endParaRPr lang="vi-VN" sz="2400">
              <a:solidFill>
                <a:schemeClr val="bg1"/>
              </a:solidFill>
            </a:endParaRPr>
          </a:p>
        </p:txBody>
      </p:sp>
    </p:spTree>
    <p:extLst>
      <p:ext uri="{BB962C8B-B14F-4D97-AF65-F5344CB8AC3E}">
        <p14:creationId xmlns:p14="http://schemas.microsoft.com/office/powerpoint/2010/main" val="2965589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picture containing person, person&#10;&#10;Description automatically generated">
            <a:extLst>
              <a:ext uri="{FF2B5EF4-FFF2-40B4-BE49-F238E27FC236}">
                <a16:creationId xmlns:a16="http://schemas.microsoft.com/office/drawing/2014/main" id="{3C4651C7-800D-49F1-8C0C-2CAAA8909DB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123" b="4769"/>
          <a:stretch/>
        </p:blipFill>
        <p:spPr>
          <a:xfrm>
            <a:off x="2522356"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5841D6-D473-4EE2-B6A3-076B8CE476C0}"/>
              </a:ext>
            </a:extLst>
          </p:cNvPr>
          <p:cNvSpPr>
            <a:spLocks noGrp="1"/>
          </p:cNvSpPr>
          <p:nvPr>
            <p:ph type="title"/>
          </p:nvPr>
        </p:nvSpPr>
        <p:spPr>
          <a:xfrm>
            <a:off x="203200" y="426727"/>
            <a:ext cx="5740400" cy="1899912"/>
          </a:xfrm>
        </p:spPr>
        <p:txBody>
          <a:bodyPr vert="horz" lIns="91440" tIns="45720" rIns="91440" bIns="45720" rtlCol="0" anchor="ctr">
            <a:noAutofit/>
          </a:bodyPr>
          <a:lstStyle/>
          <a:p>
            <a:r>
              <a:rPr lang="en-US" b="1"/>
              <a:t>Impact of Covid-19 on the Travel Industry</a:t>
            </a:r>
          </a:p>
        </p:txBody>
      </p:sp>
      <p:sp>
        <p:nvSpPr>
          <p:cNvPr id="7" name="TextBox 6">
            <a:extLst>
              <a:ext uri="{FF2B5EF4-FFF2-40B4-BE49-F238E27FC236}">
                <a16:creationId xmlns:a16="http://schemas.microsoft.com/office/drawing/2014/main" id="{A1D406E3-B7CF-4B8C-8BB9-AE3512FC1234}"/>
              </a:ext>
            </a:extLst>
          </p:cNvPr>
          <p:cNvSpPr txBox="1"/>
          <p:nvPr/>
        </p:nvSpPr>
        <p:spPr>
          <a:xfrm>
            <a:off x="521708" y="2075617"/>
            <a:ext cx="3999492" cy="3742762"/>
          </a:xfrm>
          <a:prstGeom prst="rect">
            <a:avLst/>
          </a:prstGeom>
        </p:spPr>
        <p:txBody>
          <a:bodyPr vert="horz" lIns="91440" tIns="45720" rIns="91440" bIns="45720" rtlCol="0">
            <a:noAutofit/>
          </a:bodyPr>
          <a:lstStyle/>
          <a:p>
            <a:pPr marL="285750" indent="-228600">
              <a:lnSpc>
                <a:spcPct val="90000"/>
              </a:lnSpc>
              <a:spcAft>
                <a:spcPts val="600"/>
              </a:spcAft>
              <a:buFont typeface="Arial" panose="020B0604020202020204" pitchFamily="34" charset="0"/>
              <a:buChar char="•"/>
            </a:pPr>
            <a:r>
              <a:rPr lang="en-US" sz="2400"/>
              <a:t>In 2020, because of Covid-19 both of the revenue of City Hotel and Resort Hotel decreased. </a:t>
            </a:r>
          </a:p>
          <a:p>
            <a:pPr marL="285750" indent="-228600">
              <a:lnSpc>
                <a:spcPct val="90000"/>
              </a:lnSpc>
              <a:spcAft>
                <a:spcPts val="600"/>
              </a:spcAft>
              <a:buFont typeface="Arial" panose="020B0604020202020204" pitchFamily="34" charset="0"/>
              <a:buChar char="•"/>
            </a:pPr>
            <a:r>
              <a:rPr lang="en-US" sz="2400"/>
              <a:t>Revenue decreased from 6,1 million $ in 1/2020 to 64509 $ in 9/2020 for Hotel City. For Resort City, the number decreased from 3,3 million $ to 130000 $ at the same time.</a:t>
            </a:r>
          </a:p>
        </p:txBody>
      </p:sp>
      <p:sp>
        <p:nvSpPr>
          <p:cNvPr id="4" name="AutoShape 2" descr="Impact of COVID-19 on the Indian Hospitality Industry">
            <a:extLst>
              <a:ext uri="{FF2B5EF4-FFF2-40B4-BE49-F238E27FC236}">
                <a16:creationId xmlns:a16="http://schemas.microsoft.com/office/drawing/2014/main" id="{518C583E-822A-4AD4-A9EC-8286A3B8A80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vi-VN"/>
          </a:p>
        </p:txBody>
      </p:sp>
    </p:spTree>
    <p:extLst>
      <p:ext uri="{BB962C8B-B14F-4D97-AF65-F5344CB8AC3E}">
        <p14:creationId xmlns:p14="http://schemas.microsoft.com/office/powerpoint/2010/main" val="1262885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6"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Cyprus joins EU&amp;#39;s digital covid certificate, KNEWS">
            <a:extLst>
              <a:ext uri="{FF2B5EF4-FFF2-40B4-BE49-F238E27FC236}">
                <a16:creationId xmlns:a16="http://schemas.microsoft.com/office/drawing/2014/main" id="{7BD78CD0-CFFB-4656-B5E6-2BA36FB0F7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40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8197"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23038B9-742B-482F-B406-C178C68CB23F}"/>
              </a:ext>
            </a:extLst>
          </p:cNvPr>
          <p:cNvSpPr>
            <a:spLocks noGrp="1"/>
          </p:cNvSpPr>
          <p:nvPr>
            <p:ph type="title"/>
          </p:nvPr>
        </p:nvSpPr>
        <p:spPr>
          <a:xfrm>
            <a:off x="8178986" y="650957"/>
            <a:ext cx="2750311" cy="1143159"/>
          </a:xfrm>
        </p:spPr>
        <p:txBody>
          <a:bodyPr>
            <a:normAutofit/>
          </a:bodyPr>
          <a:lstStyle/>
          <a:p>
            <a:r>
              <a:rPr lang="en-US" b="1"/>
              <a:t>SOLUTION </a:t>
            </a:r>
            <a:endParaRPr lang="vi-VN" b="1"/>
          </a:p>
        </p:txBody>
      </p:sp>
      <p:sp>
        <p:nvSpPr>
          <p:cNvPr id="3" name="Content Placeholder 2">
            <a:extLst>
              <a:ext uri="{FF2B5EF4-FFF2-40B4-BE49-F238E27FC236}">
                <a16:creationId xmlns:a16="http://schemas.microsoft.com/office/drawing/2014/main" id="{4A6A6B11-3870-4EC2-B01F-9EB800FA0CCD}"/>
              </a:ext>
            </a:extLst>
          </p:cNvPr>
          <p:cNvSpPr>
            <a:spLocks noGrp="1"/>
          </p:cNvSpPr>
          <p:nvPr>
            <p:ph idx="1"/>
          </p:nvPr>
        </p:nvSpPr>
        <p:spPr>
          <a:xfrm>
            <a:off x="7760072" y="1789912"/>
            <a:ext cx="4076328" cy="3742762"/>
          </a:xfrm>
        </p:spPr>
        <p:txBody>
          <a:bodyPr>
            <a:normAutofit lnSpcReduction="10000"/>
          </a:bodyPr>
          <a:lstStyle/>
          <a:p>
            <a:r>
              <a:rPr lang="en-US" b="0" i="0">
                <a:effectLst/>
                <a:latin typeface="Calibri (Body)"/>
              </a:rPr>
              <a:t>Focus on developing domestic tourism.</a:t>
            </a:r>
          </a:p>
          <a:p>
            <a:r>
              <a:rPr lang="en-US">
                <a:latin typeface="Calibri (Body)"/>
              </a:rPr>
              <a:t>Use vaccination certificates.</a:t>
            </a:r>
          </a:p>
          <a:p>
            <a:r>
              <a:rPr lang="en-US">
                <a:latin typeface="Calibri (Body)"/>
              </a:rPr>
              <a:t>Apply preferential policies to customers</a:t>
            </a:r>
          </a:p>
          <a:p>
            <a:r>
              <a:rPr lang="en-US">
                <a:latin typeface="Calibri (Body)"/>
              </a:rPr>
              <a:t>Encourage customers using food service at room</a:t>
            </a:r>
            <a:endParaRPr lang="vi-VN">
              <a:latin typeface="Calibri (Body)"/>
            </a:endParaRPr>
          </a:p>
        </p:txBody>
      </p:sp>
    </p:spTree>
    <p:extLst>
      <p:ext uri="{BB962C8B-B14F-4D97-AF65-F5344CB8AC3E}">
        <p14:creationId xmlns:p14="http://schemas.microsoft.com/office/powerpoint/2010/main" val="2368618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u lịch không ngừng tăng trưởng, BĐS Hội An cất cánh - VietNamNet">
            <a:extLst>
              <a:ext uri="{FF2B5EF4-FFF2-40B4-BE49-F238E27FC236}">
                <a16:creationId xmlns:a16="http://schemas.microsoft.com/office/drawing/2014/main" id="{25BE3F71-1DB5-49B8-AF1E-D4FADCCC3938}"/>
              </a:ext>
            </a:extLst>
          </p:cNvPr>
          <p:cNvPicPr>
            <a:picLocks noChangeAspect="1" noChangeArrowheads="1"/>
          </p:cNvPicPr>
          <p:nvPr/>
        </p:nvPicPr>
        <p:blipFill rotWithShape="1">
          <a:blip r:embed="rId2">
            <a:alphaModFix amt="60000"/>
            <a:extLst>
              <a:ext uri="{28A0092B-C50C-407E-A947-70E740481C1C}">
                <a14:useLocalDpi xmlns:a14="http://schemas.microsoft.com/office/drawing/2010/main" val="0"/>
              </a:ext>
            </a:extLst>
          </a:blip>
          <a:srcRect t="23383"/>
          <a:stretch/>
        </p:blipFill>
        <p:spPr bwMode="auto">
          <a:xfrm>
            <a:off x="180975" y="162560"/>
            <a:ext cx="11823637" cy="649978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AC6DBD5-5C23-419D-94ED-449988534898}"/>
              </a:ext>
            </a:extLst>
          </p:cNvPr>
          <p:cNvSpPr>
            <a:spLocks noGrp="1"/>
          </p:cNvSpPr>
          <p:nvPr>
            <p:ph type="title"/>
          </p:nvPr>
        </p:nvSpPr>
        <p:spPr>
          <a:xfrm>
            <a:off x="838200" y="720833"/>
            <a:ext cx="10165218" cy="968325"/>
          </a:xfrm>
        </p:spPr>
        <p:txBody>
          <a:bodyPr anchor="b">
            <a:normAutofit/>
          </a:bodyPr>
          <a:lstStyle/>
          <a:p>
            <a:r>
              <a:rPr lang="en-US" b="1">
                <a:solidFill>
                  <a:srgbClr val="FFFFFF"/>
                </a:solidFill>
              </a:rPr>
              <a:t>6.CONCLUSION</a:t>
            </a:r>
            <a:endParaRPr lang="vi-VN">
              <a:solidFill>
                <a:srgbClr val="FFFFFF"/>
              </a:solidFill>
            </a:endParaRPr>
          </a:p>
        </p:txBody>
      </p:sp>
      <p:sp>
        <p:nvSpPr>
          <p:cNvPr id="3" name="Content Placeholder 2">
            <a:extLst>
              <a:ext uri="{FF2B5EF4-FFF2-40B4-BE49-F238E27FC236}">
                <a16:creationId xmlns:a16="http://schemas.microsoft.com/office/drawing/2014/main" id="{7FF01C8D-BBE2-41DE-9181-C142963CAF0E}"/>
              </a:ext>
            </a:extLst>
          </p:cNvPr>
          <p:cNvSpPr>
            <a:spLocks noGrp="1"/>
          </p:cNvSpPr>
          <p:nvPr>
            <p:ph idx="1"/>
          </p:nvPr>
        </p:nvSpPr>
        <p:spPr>
          <a:xfrm>
            <a:off x="838200" y="1969219"/>
            <a:ext cx="10165218" cy="2588458"/>
          </a:xfrm>
        </p:spPr>
        <p:txBody>
          <a:bodyPr>
            <a:normAutofit fontScale="92500"/>
          </a:bodyPr>
          <a:lstStyle/>
          <a:p>
            <a:r>
              <a:rPr lang="en-US">
                <a:solidFill>
                  <a:srgbClr val="FFFFFF"/>
                </a:solidFill>
              </a:rPr>
              <a:t>Travel activities at the Resorts are popular during the summer vacation and it brings large revenue.</a:t>
            </a:r>
          </a:p>
          <a:p>
            <a:r>
              <a:rPr lang="en-US">
                <a:solidFill>
                  <a:srgbClr val="FFFFFF"/>
                </a:solidFill>
              </a:rPr>
              <a:t>Beside travel, activities like event organization, conference… contribute to increase revenue steadily at the Hotels.</a:t>
            </a:r>
          </a:p>
          <a:p>
            <a:r>
              <a:rPr lang="en-US">
                <a:solidFill>
                  <a:srgbClr val="FFFFFF"/>
                </a:solidFill>
              </a:rPr>
              <a:t>Because Covid-19, both of the revenue of Resort and Hotel decrease. So we need particular solution to recovery for the Travel Industry.</a:t>
            </a:r>
            <a:endParaRPr lang="vi-VN">
              <a:solidFill>
                <a:srgbClr val="FFFFFF"/>
              </a:solidFill>
            </a:endParaRPr>
          </a:p>
        </p:txBody>
      </p:sp>
    </p:spTree>
    <p:extLst>
      <p:ext uri="{BB962C8B-B14F-4D97-AF65-F5344CB8AC3E}">
        <p14:creationId xmlns:p14="http://schemas.microsoft.com/office/powerpoint/2010/main" val="3104165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07D90-D3A5-4033-9AD4-539D164A5E2F}"/>
              </a:ext>
            </a:extLst>
          </p:cNvPr>
          <p:cNvSpPr>
            <a:spLocks noGrp="1"/>
          </p:cNvSpPr>
          <p:nvPr>
            <p:ph type="title"/>
          </p:nvPr>
        </p:nvSpPr>
        <p:spPr/>
        <p:txBody>
          <a:bodyPr>
            <a:normAutofit/>
          </a:bodyPr>
          <a:lstStyle/>
          <a:p>
            <a:r>
              <a:rPr lang="en-US" sz="4800" b="1"/>
              <a:t>7.APPENDIX</a:t>
            </a:r>
            <a:endParaRPr lang="vi-VN" sz="4800"/>
          </a:p>
        </p:txBody>
      </p:sp>
      <p:sp>
        <p:nvSpPr>
          <p:cNvPr id="3" name="Content Placeholder 2">
            <a:extLst>
              <a:ext uri="{FF2B5EF4-FFF2-40B4-BE49-F238E27FC236}">
                <a16:creationId xmlns:a16="http://schemas.microsoft.com/office/drawing/2014/main" id="{F1CFA431-8E90-4A44-A90B-A822E2DAEB29}"/>
              </a:ext>
            </a:extLst>
          </p:cNvPr>
          <p:cNvSpPr>
            <a:spLocks noGrp="1"/>
          </p:cNvSpPr>
          <p:nvPr>
            <p:ph idx="1"/>
          </p:nvPr>
        </p:nvSpPr>
        <p:spPr/>
        <p:txBody>
          <a:bodyPr/>
          <a:lstStyle/>
          <a:p>
            <a:r>
              <a:rPr lang="en-US"/>
              <a:t>Link Dataset from: </a:t>
            </a:r>
          </a:p>
          <a:p>
            <a:pPr marL="0" indent="0">
              <a:buNone/>
            </a:pPr>
            <a:r>
              <a:rPr lang="en-US"/>
              <a:t>https://www.absentdata.com/hotel_revenue_historical_full/</a:t>
            </a:r>
          </a:p>
          <a:p>
            <a:r>
              <a:rPr lang="en-US"/>
              <a:t>More information about the difference between resorts and hotels: </a:t>
            </a:r>
          </a:p>
          <a:p>
            <a:pPr marL="0" indent="0">
              <a:buNone/>
            </a:pPr>
            <a:r>
              <a:rPr lang="vi-VN"/>
              <a:t>https://www.beaches.com/blog/resorts-vs-hotels/</a:t>
            </a:r>
          </a:p>
        </p:txBody>
      </p:sp>
    </p:spTree>
    <p:extLst>
      <p:ext uri="{BB962C8B-B14F-4D97-AF65-F5344CB8AC3E}">
        <p14:creationId xmlns:p14="http://schemas.microsoft.com/office/powerpoint/2010/main" val="54562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Revenue Management | Online Course | Hotel Management Course">
            <a:extLst>
              <a:ext uri="{FF2B5EF4-FFF2-40B4-BE49-F238E27FC236}">
                <a16:creationId xmlns:a16="http://schemas.microsoft.com/office/drawing/2014/main" id="{E7FCA5CA-54CD-4CC5-86CD-79D97E7E8ED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42" r="2941" b="-1"/>
          <a:stretch/>
        </p:blipFill>
        <p:spPr bwMode="auto">
          <a:xfrm>
            <a:off x="1"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6D9F06E-54EF-4F3D-8709-2CBE8EC351C0}"/>
              </a:ext>
            </a:extLst>
          </p:cNvPr>
          <p:cNvSpPr>
            <a:spLocks noGrp="1"/>
          </p:cNvSpPr>
          <p:nvPr>
            <p:ph type="title"/>
          </p:nvPr>
        </p:nvSpPr>
        <p:spPr>
          <a:xfrm>
            <a:off x="8219766" y="773881"/>
            <a:ext cx="3134031" cy="1054919"/>
          </a:xfrm>
        </p:spPr>
        <p:txBody>
          <a:bodyPr>
            <a:normAutofit/>
          </a:bodyPr>
          <a:lstStyle/>
          <a:p>
            <a:r>
              <a:rPr lang="en-US" sz="4800" b="1"/>
              <a:t>OUTLINE</a:t>
            </a:r>
            <a:endParaRPr lang="vi-VN" sz="4800" b="1"/>
          </a:p>
        </p:txBody>
      </p:sp>
      <p:sp>
        <p:nvSpPr>
          <p:cNvPr id="3" name="Content Placeholder 2">
            <a:extLst>
              <a:ext uri="{FF2B5EF4-FFF2-40B4-BE49-F238E27FC236}">
                <a16:creationId xmlns:a16="http://schemas.microsoft.com/office/drawing/2014/main" id="{8EB367A1-9E66-4900-A193-E5A550147497}"/>
              </a:ext>
            </a:extLst>
          </p:cNvPr>
          <p:cNvSpPr>
            <a:spLocks noGrp="1"/>
          </p:cNvSpPr>
          <p:nvPr>
            <p:ph idx="1"/>
          </p:nvPr>
        </p:nvSpPr>
        <p:spPr>
          <a:xfrm>
            <a:off x="8219766" y="1828800"/>
            <a:ext cx="3645309" cy="4298889"/>
          </a:xfrm>
        </p:spPr>
        <p:txBody>
          <a:bodyPr>
            <a:normAutofit lnSpcReduction="10000"/>
          </a:bodyPr>
          <a:lstStyle/>
          <a:p>
            <a:pPr marL="0" indent="0">
              <a:buNone/>
            </a:pPr>
            <a:r>
              <a:rPr lang="en-US"/>
              <a:t>1.Executive Summary</a:t>
            </a:r>
          </a:p>
          <a:p>
            <a:pPr marL="0" indent="0">
              <a:buNone/>
            </a:pPr>
            <a:r>
              <a:rPr lang="en-US"/>
              <a:t>2.Introduction</a:t>
            </a:r>
          </a:p>
          <a:p>
            <a:pPr marL="0" indent="0">
              <a:buNone/>
            </a:pPr>
            <a:r>
              <a:rPr lang="en-US"/>
              <a:t>3.Methodology</a:t>
            </a:r>
          </a:p>
          <a:p>
            <a:pPr marL="0" indent="0">
              <a:buNone/>
            </a:pPr>
            <a:r>
              <a:rPr lang="en-US"/>
              <a:t>4.Result</a:t>
            </a:r>
          </a:p>
          <a:p>
            <a:pPr marL="0" indent="0">
              <a:buNone/>
            </a:pPr>
            <a:r>
              <a:rPr lang="en-US"/>
              <a:t>4.1.Charts</a:t>
            </a:r>
          </a:p>
          <a:p>
            <a:pPr marL="0" indent="0">
              <a:buNone/>
            </a:pPr>
            <a:r>
              <a:rPr lang="en-US"/>
              <a:t>4.2.Dashboard</a:t>
            </a:r>
          </a:p>
          <a:p>
            <a:pPr marL="0" indent="0">
              <a:buNone/>
            </a:pPr>
            <a:r>
              <a:rPr lang="en-US"/>
              <a:t>5.Discussion</a:t>
            </a:r>
          </a:p>
          <a:p>
            <a:pPr marL="0" indent="0">
              <a:buNone/>
            </a:pPr>
            <a:r>
              <a:rPr lang="en-US"/>
              <a:t>6.Conclusion</a:t>
            </a:r>
          </a:p>
          <a:p>
            <a:pPr marL="0" indent="0">
              <a:buNone/>
            </a:pPr>
            <a:r>
              <a:rPr lang="en-US"/>
              <a:t>7.Appendix</a:t>
            </a:r>
          </a:p>
          <a:p>
            <a:pPr marL="0" indent="0">
              <a:buNone/>
            </a:pPr>
            <a:endParaRPr lang="vi-VN"/>
          </a:p>
        </p:txBody>
      </p:sp>
    </p:spTree>
    <p:extLst>
      <p:ext uri="{BB962C8B-B14F-4D97-AF65-F5344CB8AC3E}">
        <p14:creationId xmlns:p14="http://schemas.microsoft.com/office/powerpoint/2010/main" val="2634748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75190-804D-426A-9797-F4C9358898D8}"/>
              </a:ext>
            </a:extLst>
          </p:cNvPr>
          <p:cNvSpPr>
            <a:spLocks noGrp="1"/>
          </p:cNvSpPr>
          <p:nvPr>
            <p:ph type="title"/>
          </p:nvPr>
        </p:nvSpPr>
        <p:spPr>
          <a:xfrm>
            <a:off x="447040" y="629266"/>
            <a:ext cx="3576320" cy="1676603"/>
          </a:xfrm>
        </p:spPr>
        <p:txBody>
          <a:bodyPr>
            <a:normAutofit/>
          </a:bodyPr>
          <a:lstStyle/>
          <a:p>
            <a:pPr algn="ctr"/>
            <a:r>
              <a:rPr lang="en-US" sz="4800" b="1"/>
              <a:t>1.EXECUTIVE              </a:t>
            </a:r>
            <a:br>
              <a:rPr lang="en-US" sz="4800" b="1"/>
            </a:br>
            <a:r>
              <a:rPr lang="en-US" sz="4800" b="1"/>
              <a:t>    SUMMARY</a:t>
            </a:r>
            <a:endParaRPr lang="vi-VN" sz="4800" b="1"/>
          </a:p>
        </p:txBody>
      </p:sp>
      <p:sp>
        <p:nvSpPr>
          <p:cNvPr id="3" name="Content Placeholder 2">
            <a:extLst>
              <a:ext uri="{FF2B5EF4-FFF2-40B4-BE49-F238E27FC236}">
                <a16:creationId xmlns:a16="http://schemas.microsoft.com/office/drawing/2014/main" id="{6E10D9BB-3E41-49D9-8021-7FBAC6E54752}"/>
              </a:ext>
            </a:extLst>
          </p:cNvPr>
          <p:cNvSpPr>
            <a:spLocks noGrp="1"/>
          </p:cNvSpPr>
          <p:nvPr>
            <p:ph idx="1"/>
          </p:nvPr>
        </p:nvSpPr>
        <p:spPr>
          <a:xfrm>
            <a:off x="447040" y="2377440"/>
            <a:ext cx="4378960" cy="3393439"/>
          </a:xfrm>
        </p:spPr>
        <p:txBody>
          <a:bodyPr>
            <a:normAutofit/>
          </a:bodyPr>
          <a:lstStyle/>
          <a:p>
            <a:r>
              <a:rPr lang="en-US"/>
              <a:t>Overview about Hotel Revenue Management </a:t>
            </a:r>
          </a:p>
          <a:p>
            <a:pPr marL="0" indent="0">
              <a:buNone/>
            </a:pPr>
            <a:r>
              <a:rPr lang="en-US"/>
              <a:t>   (Revenue, ADR…).</a:t>
            </a:r>
          </a:p>
          <a:p>
            <a:r>
              <a:rPr lang="en-US"/>
              <a:t>Hotel Revenue (City Hotel and Resort Hotel) by year.</a:t>
            </a:r>
          </a:p>
        </p:txBody>
      </p:sp>
      <p:pic>
        <p:nvPicPr>
          <p:cNvPr id="3074" name="Picture 2" descr="Jumby Bay, A Rosewood Resort, Antigua">
            <a:extLst>
              <a:ext uri="{FF2B5EF4-FFF2-40B4-BE49-F238E27FC236}">
                <a16:creationId xmlns:a16="http://schemas.microsoft.com/office/drawing/2014/main" id="{E4EAF64F-7933-4A38-8A69-525B186553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 r="23452" b="1"/>
          <a:stretch/>
        </p:blipFill>
        <p:spPr bwMode="auto">
          <a:xfrm>
            <a:off x="4937760" y="0"/>
            <a:ext cx="7254240" cy="685800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86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3" name="Rectangle 14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6" name="Picture 10">
            <a:extLst>
              <a:ext uri="{FF2B5EF4-FFF2-40B4-BE49-F238E27FC236}">
                <a16:creationId xmlns:a16="http://schemas.microsoft.com/office/drawing/2014/main" id="{22DB975A-7ED6-4E5D-81D7-1B2BEAC418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0" r="2703" b="-1"/>
          <a:stretch/>
        </p:blipFill>
        <p:spPr bwMode="auto">
          <a:xfrm>
            <a:off x="0" y="10"/>
            <a:ext cx="9431527" cy="6857990"/>
          </a:xfrm>
          <a:prstGeom prst="rect">
            <a:avLst/>
          </a:prstGeom>
          <a:noFill/>
          <a:extLst>
            <a:ext uri="{909E8E84-426E-40DD-AFC4-6F175D3DCCD1}">
              <a14:hiddenFill xmlns:a14="http://schemas.microsoft.com/office/drawing/2010/main">
                <a:solidFill>
                  <a:srgbClr val="FFFFFF"/>
                </a:solidFill>
              </a14:hiddenFill>
            </a:ext>
          </a:extLst>
        </p:spPr>
      </p:pic>
      <p:sp>
        <p:nvSpPr>
          <p:cNvPr id="145" name="Rectangle 14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460D9E0-9863-4C1C-A0CA-E2E7B6FA9C05}"/>
              </a:ext>
            </a:extLst>
          </p:cNvPr>
          <p:cNvSpPr>
            <a:spLocks noGrp="1"/>
          </p:cNvSpPr>
          <p:nvPr>
            <p:ph type="title"/>
          </p:nvPr>
        </p:nvSpPr>
        <p:spPr>
          <a:xfrm>
            <a:off x="7531610" y="365125"/>
            <a:ext cx="4657341" cy="1899912"/>
          </a:xfrm>
        </p:spPr>
        <p:txBody>
          <a:bodyPr>
            <a:normAutofit/>
          </a:bodyPr>
          <a:lstStyle/>
          <a:p>
            <a:r>
              <a:rPr lang="en-US" sz="4800" b="1"/>
              <a:t>2.INTRODUCTION</a:t>
            </a:r>
            <a:endParaRPr lang="vi-VN" sz="4800" b="1"/>
          </a:p>
        </p:txBody>
      </p:sp>
      <p:sp>
        <p:nvSpPr>
          <p:cNvPr id="3" name="Content Placeholder 2">
            <a:extLst>
              <a:ext uri="{FF2B5EF4-FFF2-40B4-BE49-F238E27FC236}">
                <a16:creationId xmlns:a16="http://schemas.microsoft.com/office/drawing/2014/main" id="{30DDB7DE-554B-4480-9BE9-D3665453FA2A}"/>
              </a:ext>
            </a:extLst>
          </p:cNvPr>
          <p:cNvSpPr>
            <a:spLocks noGrp="1"/>
          </p:cNvSpPr>
          <p:nvPr>
            <p:ph idx="1"/>
          </p:nvPr>
        </p:nvSpPr>
        <p:spPr>
          <a:xfrm>
            <a:off x="7528564" y="1976991"/>
            <a:ext cx="4429756" cy="4017409"/>
          </a:xfrm>
        </p:spPr>
        <p:txBody>
          <a:bodyPr>
            <a:noAutofit/>
          </a:bodyPr>
          <a:lstStyle/>
          <a:p>
            <a:r>
              <a:rPr lang="en-US"/>
              <a:t>Specify total revenue, average of ADR, average discount and car spaces.</a:t>
            </a:r>
          </a:p>
          <a:p>
            <a:r>
              <a:rPr lang="en-US"/>
              <a:t>Compare the difference between City Hotel and Resort Hotel. How does it affect revenue?</a:t>
            </a:r>
          </a:p>
          <a:p>
            <a:r>
              <a:rPr lang="en-US"/>
              <a:t>Impact of Covid-19 on the Travel Industry.</a:t>
            </a:r>
            <a:endParaRPr lang="vi-VN"/>
          </a:p>
        </p:txBody>
      </p:sp>
    </p:spTree>
    <p:extLst>
      <p:ext uri="{BB962C8B-B14F-4D97-AF65-F5344CB8AC3E}">
        <p14:creationId xmlns:p14="http://schemas.microsoft.com/office/powerpoint/2010/main" val="26214231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ECD17B-2703-4946-A173-1D967E557D60}"/>
              </a:ext>
            </a:extLst>
          </p:cNvPr>
          <p:cNvSpPr>
            <a:spLocks noGrp="1"/>
          </p:cNvSpPr>
          <p:nvPr>
            <p:ph type="title"/>
          </p:nvPr>
        </p:nvSpPr>
        <p:spPr>
          <a:xfrm>
            <a:off x="619759" y="487124"/>
            <a:ext cx="5130795" cy="1160163"/>
          </a:xfrm>
        </p:spPr>
        <p:txBody>
          <a:bodyPr>
            <a:normAutofit/>
          </a:bodyPr>
          <a:lstStyle/>
          <a:p>
            <a:r>
              <a:rPr lang="en-US" sz="4800" b="1"/>
              <a:t>3.METHDOLOGY</a:t>
            </a:r>
            <a:endParaRPr lang="vi-VN" sz="4800" b="1"/>
          </a:p>
        </p:txBody>
      </p:sp>
      <p:sp>
        <p:nvSpPr>
          <p:cNvPr id="3" name="Content Placeholder 2">
            <a:extLst>
              <a:ext uri="{FF2B5EF4-FFF2-40B4-BE49-F238E27FC236}">
                <a16:creationId xmlns:a16="http://schemas.microsoft.com/office/drawing/2014/main" id="{ACEB776C-8393-4CBC-AB58-E1263FA52A08}"/>
              </a:ext>
            </a:extLst>
          </p:cNvPr>
          <p:cNvSpPr>
            <a:spLocks noGrp="1"/>
          </p:cNvSpPr>
          <p:nvPr>
            <p:ph idx="1"/>
          </p:nvPr>
        </p:nvSpPr>
        <p:spPr>
          <a:xfrm>
            <a:off x="885491" y="1668974"/>
            <a:ext cx="4359147" cy="4723589"/>
          </a:xfrm>
        </p:spPr>
        <p:txBody>
          <a:bodyPr>
            <a:noAutofit/>
          </a:bodyPr>
          <a:lstStyle/>
          <a:p>
            <a:pPr>
              <a:buFontTx/>
              <a:buChar char="-"/>
            </a:pPr>
            <a:r>
              <a:rPr lang="en-US"/>
              <a:t>Data Collection </a:t>
            </a:r>
          </a:p>
          <a:p>
            <a:pPr marL="0" indent="0">
              <a:buNone/>
            </a:pPr>
            <a:r>
              <a:rPr lang="en-US"/>
              <a:t> + Collecting Data from website (Appendix)</a:t>
            </a:r>
          </a:p>
          <a:p>
            <a:pPr>
              <a:buFontTx/>
              <a:buChar char="-"/>
            </a:pPr>
            <a:r>
              <a:rPr lang="en-US"/>
              <a:t>Data Wrangling</a:t>
            </a:r>
          </a:p>
          <a:p>
            <a:pPr marL="0" indent="0">
              <a:buNone/>
            </a:pPr>
            <a:r>
              <a:rPr lang="en-US"/>
              <a:t> + Using Union (SQL) to combine data from multiple csv files</a:t>
            </a:r>
          </a:p>
          <a:p>
            <a:pPr marL="0" indent="0">
              <a:buNone/>
            </a:pPr>
            <a:r>
              <a:rPr lang="en-US"/>
              <a:t>- Exploratory Data Analysis</a:t>
            </a:r>
          </a:p>
          <a:p>
            <a:pPr marL="0" indent="0">
              <a:buNone/>
            </a:pPr>
            <a:r>
              <a:rPr lang="en-US"/>
              <a:t> + Analyze, explore data (using CTEs, Join…) </a:t>
            </a:r>
          </a:p>
          <a:p>
            <a:pPr marL="0" indent="0">
              <a:buNone/>
            </a:pPr>
            <a:endParaRPr lang="vi-VN"/>
          </a:p>
          <a:p>
            <a:endParaRPr lang="vi-VN"/>
          </a:p>
        </p:txBody>
      </p:sp>
      <p:sp>
        <p:nvSpPr>
          <p:cNvPr id="11" name="Freeform: Shape 10">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Graphic 6" descr="Database">
            <a:extLst>
              <a:ext uri="{FF2B5EF4-FFF2-40B4-BE49-F238E27FC236}">
                <a16:creationId xmlns:a16="http://schemas.microsoft.com/office/drawing/2014/main" id="{A199BD94-978F-482A-9F5F-18141EC2DC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2766483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B3FD5-2082-4407-B929-A68853CE8C11}"/>
              </a:ext>
            </a:extLst>
          </p:cNvPr>
          <p:cNvSpPr>
            <a:spLocks noGrp="1"/>
          </p:cNvSpPr>
          <p:nvPr>
            <p:ph type="title"/>
          </p:nvPr>
        </p:nvSpPr>
        <p:spPr>
          <a:xfrm>
            <a:off x="838200" y="365125"/>
            <a:ext cx="10515600" cy="968101"/>
          </a:xfrm>
        </p:spPr>
        <p:txBody>
          <a:bodyPr>
            <a:normAutofit/>
          </a:bodyPr>
          <a:lstStyle/>
          <a:p>
            <a:r>
              <a:rPr lang="en-US" sz="4800" b="1"/>
              <a:t>4.RESULT</a:t>
            </a:r>
            <a:endParaRPr lang="vi-VN" sz="4800" b="1"/>
          </a:p>
        </p:txBody>
      </p:sp>
      <p:sp>
        <p:nvSpPr>
          <p:cNvPr id="4" name="Content Placeholder 3">
            <a:extLst>
              <a:ext uri="{FF2B5EF4-FFF2-40B4-BE49-F238E27FC236}">
                <a16:creationId xmlns:a16="http://schemas.microsoft.com/office/drawing/2014/main" id="{3009039C-6E73-4A18-929A-10559957DB3D}"/>
              </a:ext>
            </a:extLst>
          </p:cNvPr>
          <p:cNvSpPr>
            <a:spLocks noGrp="1"/>
          </p:cNvSpPr>
          <p:nvPr>
            <p:ph idx="1"/>
          </p:nvPr>
        </p:nvSpPr>
        <p:spPr/>
        <p:txBody>
          <a:bodyPr/>
          <a:lstStyle/>
          <a:p>
            <a:endParaRPr lang="vi-VN"/>
          </a:p>
        </p:txBody>
      </p:sp>
      <p:pic>
        <p:nvPicPr>
          <p:cNvPr id="7" name="Picture 6" descr="Table, calendar&#10;&#10;Description automatically generated">
            <a:extLst>
              <a:ext uri="{FF2B5EF4-FFF2-40B4-BE49-F238E27FC236}">
                <a16:creationId xmlns:a16="http://schemas.microsoft.com/office/drawing/2014/main" id="{8D7A2A06-C1AC-4F9E-AA50-A83539F0204B}"/>
              </a:ext>
            </a:extLst>
          </p:cNvPr>
          <p:cNvPicPr>
            <a:picLocks noChangeAspect="1"/>
          </p:cNvPicPr>
          <p:nvPr/>
        </p:nvPicPr>
        <p:blipFill>
          <a:blip r:embed="rId2"/>
          <a:stretch>
            <a:fillRect/>
          </a:stretch>
        </p:blipFill>
        <p:spPr>
          <a:xfrm>
            <a:off x="0" y="1333226"/>
            <a:ext cx="12192000" cy="5336135"/>
          </a:xfrm>
          <a:prstGeom prst="rect">
            <a:avLst/>
          </a:prstGeom>
        </p:spPr>
      </p:pic>
    </p:spTree>
    <p:extLst>
      <p:ext uri="{BB962C8B-B14F-4D97-AF65-F5344CB8AC3E}">
        <p14:creationId xmlns:p14="http://schemas.microsoft.com/office/powerpoint/2010/main" val="2422699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A855B-7536-4C33-ACC3-78C8341C2200}"/>
              </a:ext>
            </a:extLst>
          </p:cNvPr>
          <p:cNvSpPr>
            <a:spLocks noGrp="1"/>
          </p:cNvSpPr>
          <p:nvPr>
            <p:ph type="title"/>
          </p:nvPr>
        </p:nvSpPr>
        <p:spPr/>
        <p:txBody>
          <a:bodyPr/>
          <a:lstStyle/>
          <a:p>
            <a:r>
              <a:rPr lang="en-US" sz="4400" b="1"/>
              <a:t>4.1.CHART</a:t>
            </a:r>
            <a:endParaRPr lang="vi-VN"/>
          </a:p>
        </p:txBody>
      </p:sp>
      <p:sp>
        <p:nvSpPr>
          <p:cNvPr id="3" name="Content Placeholder 2">
            <a:extLst>
              <a:ext uri="{FF2B5EF4-FFF2-40B4-BE49-F238E27FC236}">
                <a16:creationId xmlns:a16="http://schemas.microsoft.com/office/drawing/2014/main" id="{7804FB81-2207-4F1B-BCDA-F2E70D7F11C0}"/>
              </a:ext>
            </a:extLst>
          </p:cNvPr>
          <p:cNvSpPr>
            <a:spLocks noGrp="1"/>
          </p:cNvSpPr>
          <p:nvPr>
            <p:ph idx="1"/>
          </p:nvPr>
        </p:nvSpPr>
        <p:spPr>
          <a:xfrm>
            <a:off x="6096000" y="2529840"/>
            <a:ext cx="5650508" cy="3037840"/>
          </a:xfrm>
        </p:spPr>
        <p:txBody>
          <a:bodyPr>
            <a:normAutofit/>
          </a:bodyPr>
          <a:lstStyle/>
          <a:p>
            <a:r>
              <a:rPr lang="en-US" sz="2400"/>
              <a:t>From 2018 to 2020, Total Revenue is </a:t>
            </a:r>
            <a:r>
              <a:rPr lang="en-US" sz="2400" b="1"/>
              <a:t>28,67M</a:t>
            </a:r>
            <a:r>
              <a:rPr lang="en-US" sz="2400"/>
              <a:t>. City Hotel accounts for </a:t>
            </a:r>
            <a:r>
              <a:rPr lang="en-US" sz="2400" b="1"/>
              <a:t>52,05%</a:t>
            </a:r>
            <a:r>
              <a:rPr lang="en-US" sz="2400"/>
              <a:t> and Resort Hotel is </a:t>
            </a:r>
            <a:r>
              <a:rPr lang="en-US" sz="2400" b="1"/>
              <a:t>47,95%</a:t>
            </a:r>
            <a:r>
              <a:rPr lang="en-US" sz="2400"/>
              <a:t>.</a:t>
            </a:r>
          </a:p>
          <a:p>
            <a:r>
              <a:rPr lang="en-US" sz="2400"/>
              <a:t>Average of Adr (Average Daily Rate) and average discount respectively is </a:t>
            </a:r>
            <a:r>
              <a:rPr lang="en-US" sz="2400" b="1"/>
              <a:t>104,6</a:t>
            </a:r>
            <a:r>
              <a:rPr lang="en-US" sz="2400"/>
              <a:t> and </a:t>
            </a:r>
            <a:r>
              <a:rPr lang="en-US" sz="2400" b="1"/>
              <a:t>25,8 %</a:t>
            </a:r>
            <a:r>
              <a:rPr lang="en-US" sz="2400"/>
              <a:t>. Total number of required car parking spaces are </a:t>
            </a:r>
            <a:r>
              <a:rPr lang="en-US" sz="2400" b="1"/>
              <a:t>8425</a:t>
            </a:r>
            <a:r>
              <a:rPr lang="en-US" sz="2400"/>
              <a:t> in 2020.</a:t>
            </a:r>
            <a:endParaRPr lang="en-US" sz="2400" b="1"/>
          </a:p>
        </p:txBody>
      </p:sp>
      <p:pic>
        <p:nvPicPr>
          <p:cNvPr id="5" name="Picture 4" descr="Chart, pie chart&#10;&#10;Description automatically generated">
            <a:extLst>
              <a:ext uri="{FF2B5EF4-FFF2-40B4-BE49-F238E27FC236}">
                <a16:creationId xmlns:a16="http://schemas.microsoft.com/office/drawing/2014/main" id="{659E86FF-D8E3-474B-B50F-308A178C728D}"/>
              </a:ext>
            </a:extLst>
          </p:cNvPr>
          <p:cNvPicPr>
            <a:picLocks noChangeAspect="1"/>
          </p:cNvPicPr>
          <p:nvPr/>
        </p:nvPicPr>
        <p:blipFill>
          <a:blip r:embed="rId2"/>
          <a:stretch>
            <a:fillRect/>
          </a:stretch>
        </p:blipFill>
        <p:spPr>
          <a:xfrm>
            <a:off x="445491" y="1545497"/>
            <a:ext cx="5650509" cy="3767006"/>
          </a:xfrm>
          <a:prstGeom prst="rect">
            <a:avLst/>
          </a:prstGeom>
        </p:spPr>
      </p:pic>
    </p:spTree>
    <p:extLst>
      <p:ext uri="{BB962C8B-B14F-4D97-AF65-F5344CB8AC3E}">
        <p14:creationId xmlns:p14="http://schemas.microsoft.com/office/powerpoint/2010/main" val="2333037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24099-706A-46AA-AB24-53BA5CCA6B6B}"/>
              </a:ext>
            </a:extLst>
          </p:cNvPr>
          <p:cNvSpPr>
            <a:spLocks noGrp="1"/>
          </p:cNvSpPr>
          <p:nvPr>
            <p:ph type="title"/>
          </p:nvPr>
        </p:nvSpPr>
        <p:spPr>
          <a:xfrm>
            <a:off x="838200" y="154548"/>
            <a:ext cx="10515600" cy="843915"/>
          </a:xfrm>
        </p:spPr>
        <p:txBody>
          <a:bodyPr/>
          <a:lstStyle/>
          <a:p>
            <a:r>
              <a:rPr lang="en-US" sz="4400" b="1"/>
              <a:t>4.1.CHART</a:t>
            </a:r>
            <a:endParaRPr lang="vi-VN"/>
          </a:p>
        </p:txBody>
      </p:sp>
      <p:pic>
        <p:nvPicPr>
          <p:cNvPr id="5" name="Picture 4" descr="Chart, line chart&#10;&#10;Description automatically generated">
            <a:extLst>
              <a:ext uri="{FF2B5EF4-FFF2-40B4-BE49-F238E27FC236}">
                <a16:creationId xmlns:a16="http://schemas.microsoft.com/office/drawing/2014/main" id="{3E75D314-F8CD-4F3B-BEBF-FFF6DC17F9F8}"/>
              </a:ext>
            </a:extLst>
          </p:cNvPr>
          <p:cNvPicPr>
            <a:picLocks noChangeAspect="1"/>
          </p:cNvPicPr>
          <p:nvPr/>
        </p:nvPicPr>
        <p:blipFill>
          <a:blip r:embed="rId2"/>
          <a:stretch>
            <a:fillRect/>
          </a:stretch>
        </p:blipFill>
        <p:spPr>
          <a:xfrm>
            <a:off x="637413" y="998463"/>
            <a:ext cx="10917174" cy="2966720"/>
          </a:xfrm>
          <a:prstGeom prst="rect">
            <a:avLst/>
          </a:prstGeom>
        </p:spPr>
      </p:pic>
      <p:sp>
        <p:nvSpPr>
          <p:cNvPr id="7" name="Rectangle 2">
            <a:extLst>
              <a:ext uri="{FF2B5EF4-FFF2-40B4-BE49-F238E27FC236}">
                <a16:creationId xmlns:a16="http://schemas.microsoft.com/office/drawing/2014/main" id="{A0CB8CA1-9D0A-4FBC-A867-B3D48868A399}"/>
              </a:ext>
            </a:extLst>
          </p:cNvPr>
          <p:cNvSpPr>
            <a:spLocks noGrp="1" noChangeArrowheads="1"/>
          </p:cNvSpPr>
          <p:nvPr>
            <p:ph idx="1"/>
          </p:nvPr>
        </p:nvSpPr>
        <p:spPr bwMode="auto">
          <a:xfrm>
            <a:off x="637414" y="4200677"/>
            <a:ext cx="10917173" cy="2359628"/>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vi-VN" altLang="vi-VN" sz="2100" b="0" i="0" u="none" strike="noStrike" cap="none" normalizeH="0" baseline="0">
                <a:ln>
                  <a:noFill/>
                </a:ln>
                <a:solidFill>
                  <a:srgbClr val="202124"/>
                </a:solidFill>
                <a:effectLst/>
                <a:latin typeface="Calibri (Body)"/>
                <a:ea typeface="inherit"/>
                <a:cs typeface="Calibri" panose="020F0502020204030204" pitchFamily="34" charset="0"/>
              </a:rPr>
              <a:t>From 2018 to 2020, there are 3 times the resort revenue </a:t>
            </a:r>
            <a:r>
              <a:rPr lang="vi-VN" altLang="vi-VN" sz="2100">
                <a:solidFill>
                  <a:srgbClr val="202124"/>
                </a:solidFill>
                <a:latin typeface="Calibri (Body)"/>
                <a:ea typeface="inherit"/>
                <a:cs typeface="Calibri" panose="020F0502020204030204" pitchFamily="34" charset="0"/>
              </a:rPr>
              <a:t>increases</a:t>
            </a:r>
            <a:r>
              <a:rPr kumimoji="0" lang="vi-VN" altLang="vi-VN" sz="2100" b="0" i="0" u="none" strike="noStrike" cap="none" normalizeH="0" baseline="0">
                <a:ln>
                  <a:noFill/>
                </a:ln>
                <a:solidFill>
                  <a:srgbClr val="202124"/>
                </a:solidFill>
                <a:effectLst/>
                <a:latin typeface="Calibri (Body)"/>
                <a:ea typeface="inherit"/>
                <a:cs typeface="Calibri" panose="020F0502020204030204" pitchFamily="34" charset="0"/>
              </a:rPr>
              <a:t> significantly. It occurs in August 2018,2019,2020. It’s summer vacation and attract vacationers who planing a long vacation with the family or want to fully relax.</a:t>
            </a:r>
          </a:p>
          <a:p>
            <a:pPr eaLnBrk="0" fontAlgn="base" hangingPunct="0">
              <a:lnSpc>
                <a:spcPct val="100000"/>
              </a:lnSpc>
              <a:spcBef>
                <a:spcPct val="0"/>
              </a:spcBef>
              <a:spcAft>
                <a:spcPct val="0"/>
              </a:spcAft>
            </a:pPr>
            <a:r>
              <a:rPr lang="vi-VN" altLang="vi-VN" sz="2100">
                <a:solidFill>
                  <a:srgbClr val="202124"/>
                </a:solidFill>
                <a:latin typeface="Calibri (Body)"/>
                <a:ea typeface="inherit"/>
                <a:cs typeface="Calibri" panose="020F0502020204030204" pitchFamily="34" charset="0"/>
              </a:rPr>
              <a:t>The revenue of City Hotel increased steadily until end of 2019. Because hotels focus on travellers in general. This can include tourists, business people... with many activities like shopping, spa or event, conference for business people. These activities take place all year round and it make revenue increase steadily.</a:t>
            </a:r>
            <a:endParaRPr kumimoji="0" lang="vi-VN" altLang="vi-VN" sz="2100" b="0" i="0" u="none" strike="noStrike" cap="none" normalizeH="0" baseline="0">
              <a:ln>
                <a:noFill/>
              </a:ln>
              <a:solidFill>
                <a:srgbClr val="202124"/>
              </a:solidFill>
              <a:effectLst/>
              <a:latin typeface="Calibri (Body)"/>
              <a:ea typeface="inherit"/>
              <a:cs typeface="Calibri" panose="020F0502020204030204" pitchFamily="34" charset="0"/>
            </a:endParaRPr>
          </a:p>
          <a:p>
            <a:pPr eaLnBrk="0" fontAlgn="base" hangingPunct="0">
              <a:lnSpc>
                <a:spcPct val="100000"/>
              </a:lnSpc>
              <a:spcBef>
                <a:spcPct val="0"/>
              </a:spcBef>
              <a:spcAft>
                <a:spcPct val="0"/>
              </a:spcAft>
            </a:pPr>
            <a:r>
              <a:rPr kumimoji="0" lang="vi-VN" altLang="vi-VN" sz="800" b="0" i="0" u="none" strike="noStrike" cap="none" normalizeH="0" baseline="0">
                <a:ln>
                  <a:noFill/>
                </a:ln>
                <a:solidFill>
                  <a:schemeClr val="tx1"/>
                </a:solidFill>
                <a:effectLst/>
                <a:latin typeface="Calibri (Body)"/>
              </a:rPr>
              <a:t> </a:t>
            </a:r>
            <a:endParaRPr kumimoji="0" lang="vi-VN" altLang="vi-VN" sz="1800" b="0" i="0" u="none" strike="noStrike" cap="none" normalizeH="0" baseline="0">
              <a:ln>
                <a:noFill/>
              </a:ln>
              <a:solidFill>
                <a:schemeClr val="tx1"/>
              </a:solidFill>
              <a:effectLst/>
              <a:latin typeface="Calibri (Body)"/>
            </a:endParaRPr>
          </a:p>
        </p:txBody>
      </p:sp>
    </p:spTree>
    <p:extLst>
      <p:ext uri="{BB962C8B-B14F-4D97-AF65-F5344CB8AC3E}">
        <p14:creationId xmlns:p14="http://schemas.microsoft.com/office/powerpoint/2010/main" val="2613046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E8051-65B3-4F19-B48A-DDEFCDF01655}"/>
              </a:ext>
            </a:extLst>
          </p:cNvPr>
          <p:cNvSpPr>
            <a:spLocks noGrp="1"/>
          </p:cNvSpPr>
          <p:nvPr>
            <p:ph type="title"/>
          </p:nvPr>
        </p:nvSpPr>
        <p:spPr>
          <a:xfrm>
            <a:off x="909320" y="79365"/>
            <a:ext cx="10515600" cy="864235"/>
          </a:xfrm>
        </p:spPr>
        <p:txBody>
          <a:bodyPr/>
          <a:lstStyle/>
          <a:p>
            <a:r>
              <a:rPr lang="en-US" sz="4400" b="1"/>
              <a:t>4.2.DASHBOARD</a:t>
            </a:r>
            <a:endParaRPr lang="vi-VN"/>
          </a:p>
        </p:txBody>
      </p:sp>
      <p:pic>
        <p:nvPicPr>
          <p:cNvPr id="5" name="Picture 4" descr="Chart&#10;&#10;Description automatically generated">
            <a:extLst>
              <a:ext uri="{FF2B5EF4-FFF2-40B4-BE49-F238E27FC236}">
                <a16:creationId xmlns:a16="http://schemas.microsoft.com/office/drawing/2014/main" id="{9535D8B7-10CA-41CF-8B23-F0233FAB0968}"/>
              </a:ext>
            </a:extLst>
          </p:cNvPr>
          <p:cNvPicPr>
            <a:picLocks noChangeAspect="1"/>
          </p:cNvPicPr>
          <p:nvPr/>
        </p:nvPicPr>
        <p:blipFill>
          <a:blip r:embed="rId2"/>
          <a:stretch>
            <a:fillRect/>
          </a:stretch>
        </p:blipFill>
        <p:spPr>
          <a:xfrm>
            <a:off x="767080" y="865100"/>
            <a:ext cx="10515600" cy="5913535"/>
          </a:xfrm>
          <a:prstGeom prst="rect">
            <a:avLst/>
          </a:prstGeom>
        </p:spPr>
      </p:pic>
    </p:spTree>
    <p:extLst>
      <p:ext uri="{BB962C8B-B14F-4D97-AF65-F5344CB8AC3E}">
        <p14:creationId xmlns:p14="http://schemas.microsoft.com/office/powerpoint/2010/main" val="4298092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849</TotalTime>
  <Words>629</Words>
  <Application>Microsoft Office PowerPoint</Application>
  <PresentationFormat>Widescreen</PresentationFormat>
  <Paragraphs>59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Calibri (Body)</vt:lpstr>
      <vt:lpstr>Arial</vt:lpstr>
      <vt:lpstr>Calibri</vt:lpstr>
      <vt:lpstr>Calibri Light</vt:lpstr>
      <vt:lpstr>Times New Roman</vt:lpstr>
      <vt:lpstr>Office Theme</vt:lpstr>
      <vt:lpstr>HOTEL REVENUE MANAGEMENT ANALYSIS</vt:lpstr>
      <vt:lpstr>OUTLINE</vt:lpstr>
      <vt:lpstr>1.EXECUTIVE                   SUMMARY</vt:lpstr>
      <vt:lpstr>2.INTRODUCTION</vt:lpstr>
      <vt:lpstr>3.METHDOLOGY</vt:lpstr>
      <vt:lpstr>4.RESULT</vt:lpstr>
      <vt:lpstr>4.1.CHART</vt:lpstr>
      <vt:lpstr>4.1.CHART</vt:lpstr>
      <vt:lpstr>4.2.DASHBOARD</vt:lpstr>
      <vt:lpstr>5.DISCUSSION</vt:lpstr>
      <vt:lpstr>DIFFERENCE BETWEEN HOTEL AND RESORT</vt:lpstr>
      <vt:lpstr>Impact of Covid-19 on the Travel Industry</vt:lpstr>
      <vt:lpstr>SOLUTION </vt:lpstr>
      <vt:lpstr>6.CONCLUSION</vt:lpstr>
      <vt:lpstr>7.APPENDIX</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REVENUE MANAGEMENT DASHBOARD</dc:title>
  <dc:creator>Vo Huy</dc:creator>
  <cp:lastModifiedBy>Vo Huy</cp:lastModifiedBy>
  <cp:revision>10</cp:revision>
  <dcterms:created xsi:type="dcterms:W3CDTF">2021-08-25T01:54:43Z</dcterms:created>
  <dcterms:modified xsi:type="dcterms:W3CDTF">2021-08-30T02:16:26Z</dcterms:modified>
</cp:coreProperties>
</file>

<file path=docProps/thumbnail.jpeg>
</file>